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64" r:id="rId3"/>
    <p:sldId id="267" r:id="rId4"/>
    <p:sldId id="279" r:id="rId5"/>
    <p:sldId id="277" r:id="rId6"/>
    <p:sldId id="288" r:id="rId7"/>
    <p:sldId id="299" r:id="rId8"/>
    <p:sldId id="302" r:id="rId9"/>
    <p:sldId id="292" r:id="rId10"/>
    <p:sldId id="278" r:id="rId11"/>
    <p:sldId id="293" r:id="rId12"/>
    <p:sldId id="300" r:id="rId13"/>
    <p:sldId id="274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Tomazic" initials="TT" lastIdx="5" clrIdx="0">
    <p:extLst>
      <p:ext uri="{19B8F6BF-5375-455C-9EA6-DF929625EA0E}">
        <p15:presenceInfo xmlns:p15="http://schemas.microsoft.com/office/powerpoint/2012/main" userId="S-1-5-21-889838981-920820592-1903951286-10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3399"/>
    <a:srgbClr val="FF0099"/>
    <a:srgbClr val="F7941D"/>
    <a:srgbClr val="009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94" autoAdjust="0"/>
  </p:normalViewPr>
  <p:slideViewPr>
    <p:cSldViewPr snapToGrid="0">
      <p:cViewPr varScale="1">
        <p:scale>
          <a:sx n="112" d="100"/>
          <a:sy n="112" d="100"/>
        </p:scale>
        <p:origin x="15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009E1A1-5C3E-8248-9CD0-9EA51709DB7D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60FD2FF-11D6-9C47-961D-E311D0D7F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8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8085463-AF9A-4F48-9331-ED331B8AE47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FDEDD1D-32EF-7E4C-9FE8-590D5729B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0A7-E96A-B34A-9F40-5299E03330B9}" type="datetime1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80519" y="306389"/>
            <a:ext cx="75528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82635" y="16637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588"/>
            <a:ext cx="594360" cy="685641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95350" y="924456"/>
            <a:ext cx="7740650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5EF8-AB3A-6B40-8B75-EB6048B1C4E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4D4F-07CD-3A4F-B2CA-5D849429CBFE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BC52-E6EA-4C44-8DE3-38F875E9ADBA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5C37-0D48-0A43-9875-508979E0423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88B9-4323-D142-B419-9C8D0CE9AC4B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0E0B-8A1F-AC48-97AD-89D3EA32C27D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0894-10A2-8048-9CDF-C816DD1EE67E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1E78-001D-7648-939F-C76F8282EE3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0519" y="306389"/>
            <a:ext cx="75528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82635" y="23622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588"/>
            <a:ext cx="594360" cy="685641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350" y="924456"/>
            <a:ext cx="7740650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2635" y="1660533"/>
            <a:ext cx="8340727" cy="696912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54A-E2AF-F34A-B75A-7C6653562536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3152" y="31273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82622" y="2413000"/>
            <a:ext cx="7772400" cy="31623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2622" y="1562100"/>
            <a:ext cx="7772400" cy="800100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1588"/>
            <a:ext cx="594360" cy="685641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95350" y="924456"/>
            <a:ext cx="7740650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44ED-927B-5B45-A4E7-8652B75E597C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ICEF logo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1467" y="5917067"/>
            <a:ext cx="2012966" cy="483429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393700"/>
            <a:ext cx="4572000" cy="2587006"/>
          </a:xfrm>
          <a:prstGeom prst="rect">
            <a:avLst/>
          </a:prstGeom>
        </p:spPr>
        <p:txBody>
          <a:bodyPr vert="horz"/>
          <a:lstStyle>
            <a:lvl1pPr marL="0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For more information please contact</a:t>
            </a:r>
          </a:p>
          <a:p>
            <a:pPr lvl="0"/>
            <a:r>
              <a:rPr lang="en-US" dirty="0" smtClean="0"/>
              <a:t>Click to edit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Telephone and email address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3599771"/>
            <a:ext cx="4572000" cy="2839027"/>
          </a:xfrm>
          <a:prstGeom prst="rect">
            <a:avLst/>
          </a:pr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Cover photo © goes here</a:t>
            </a:r>
          </a:p>
          <a:p>
            <a:pPr lvl="0"/>
            <a:r>
              <a:rPr lang="en-US" dirty="0" smtClean="0"/>
              <a:t>Inside photo ©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D0B2-1531-6342-8B76-F1818B7EEAF4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0FB-EE4A-DC4E-A839-A0181D59BCF2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61D0-D8A8-2E40-9C8A-F98C260A1294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5F65-06AE-BA47-9435-A55E9224BB0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1E78-001D-7648-939F-C76F8282EE3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3" r:id="rId4"/>
    <p:sldLayoutId id="2147483661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6898" y="6067248"/>
            <a:ext cx="7958996" cy="402131"/>
            <a:chOff x="596898" y="6067248"/>
            <a:chExt cx="7958996" cy="402131"/>
          </a:xfrm>
        </p:grpSpPr>
        <p:pic>
          <p:nvPicPr>
            <p:cNvPr id="19" name="Picture 18" descr="Unite_2lines_Eng_White.png"/>
            <p:cNvPicPr>
              <a:picLocks noChangeAspect="1"/>
            </p:cNvPicPr>
            <p:nvPr/>
          </p:nvPicPr>
          <p:blipFill>
            <a:blip r:embed="rId2"/>
            <a:srcRect l="73117"/>
            <a:stretch>
              <a:fillRect/>
            </a:stretch>
          </p:blipFill>
          <p:spPr>
            <a:xfrm>
              <a:off x="6684541" y="6067248"/>
              <a:ext cx="1871353" cy="393663"/>
            </a:xfrm>
            <a:prstGeom prst="rect">
              <a:avLst/>
            </a:prstGeom>
          </p:spPr>
        </p:pic>
        <p:pic>
          <p:nvPicPr>
            <p:cNvPr id="20" name="Picture 19" descr="Unite_2lines_Eng_White.png"/>
            <p:cNvPicPr>
              <a:picLocks noChangeAspect="1"/>
            </p:cNvPicPr>
            <p:nvPr/>
          </p:nvPicPr>
          <p:blipFill>
            <a:blip r:embed="rId2"/>
            <a:srcRect r="84061"/>
            <a:stretch>
              <a:fillRect/>
            </a:stretch>
          </p:blipFill>
          <p:spPr>
            <a:xfrm>
              <a:off x="596898" y="6075716"/>
              <a:ext cx="1109530" cy="393663"/>
            </a:xfrm>
            <a:prstGeom prst="rect">
              <a:avLst/>
            </a:prstGeom>
          </p:spPr>
        </p:pic>
      </p:grp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72103" y="143912"/>
            <a:ext cx="281093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4800"/>
              </a:lnSpc>
              <a:spcBef>
                <a:spcPct val="50000"/>
              </a:spcBef>
            </a:pPr>
            <a:r>
              <a:rPr lang="hr-HR" sz="3600" dirty="0" smtClean="0">
                <a:solidFill>
                  <a:schemeClr val="bg1"/>
                </a:solidFill>
                <a:latin typeface="Arial"/>
                <a:cs typeface="Arial"/>
              </a:rPr>
              <a:t>Prijedlog korporativne suradnje </a:t>
            </a:r>
          </a:p>
          <a:p>
            <a:pPr>
              <a:lnSpc>
                <a:spcPts val="4800"/>
              </a:lnSpc>
              <a:spcBef>
                <a:spcPct val="50000"/>
              </a:spcBef>
            </a:pPr>
            <a:endParaRPr lang="en-US" sz="3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898" y="2168523"/>
            <a:ext cx="267334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r-HR" dirty="0" smtClean="0">
                <a:solidFill>
                  <a:schemeClr val="bg1"/>
                </a:solidFill>
                <a:latin typeface="Arial"/>
                <a:cs typeface="Arial"/>
              </a:rPr>
              <a:t>Ured UNICEF-a </a:t>
            </a: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za </a:t>
            </a:r>
            <a:r>
              <a:rPr lang="hr-HR" dirty="0" smtClean="0">
                <a:solidFill>
                  <a:schemeClr val="bg1"/>
                </a:solidFill>
                <a:latin typeface="Arial"/>
                <a:cs typeface="Arial"/>
              </a:rPr>
              <a:t>Hrvatsku</a:t>
            </a:r>
          </a:p>
          <a:p>
            <a:pPr>
              <a:lnSpc>
                <a:spcPts val="2500"/>
              </a:lnSpc>
            </a:pP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2500"/>
              </a:lnSpc>
            </a:pPr>
            <a:r>
              <a:rPr lang="hr-HR" dirty="0" smtClean="0">
                <a:solidFill>
                  <a:schemeClr val="bg1"/>
                </a:solidFill>
                <a:latin typeface="Arial"/>
                <a:cs typeface="Arial"/>
              </a:rPr>
              <a:t>Listopad 2015.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-78377" y="114258"/>
            <a:ext cx="9144000" cy="6858000"/>
          </a:xfrm>
          <a:prstGeom prst="rect">
            <a:avLst/>
          </a:prstGeom>
        </p:spPr>
      </p:pic>
      <p:sp>
        <p:nvSpPr>
          <p:cNvPr id="18" name="Shape 5111"/>
          <p:cNvSpPr/>
          <p:nvPr/>
        </p:nvSpPr>
        <p:spPr>
          <a:xfrm>
            <a:off x="240665" y="225590"/>
            <a:ext cx="6656070" cy="2246630"/>
          </a:xfrm>
          <a:custGeom>
            <a:avLst/>
            <a:gdLst/>
            <a:ahLst/>
            <a:cxnLst/>
            <a:rect l="0" t="0" r="0" b="0"/>
            <a:pathLst>
              <a:path w="6656578" h="2246757">
                <a:moveTo>
                  <a:pt x="0" y="0"/>
                </a:moveTo>
                <a:lnTo>
                  <a:pt x="6656578" y="0"/>
                </a:lnTo>
                <a:lnTo>
                  <a:pt x="6656578" y="2246757"/>
                </a:lnTo>
                <a:lnTo>
                  <a:pt x="0" y="2246757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EECE1">
              <a:alpha val="1215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404813" y="368055"/>
            <a:ext cx="6186488" cy="6781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36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KAKO PODUZEĆA MOGU OSTAVITI POZITIVAN TRAG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 DJEČJIM ŽIVOTIMA</a:t>
            </a:r>
            <a:endParaRPr lang="hr-HR" sz="3600" b="1" dirty="0" smtClean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1600" i="1" dirty="0" smtClean="0">
                <a:solidFill>
                  <a:schemeClr val="bg1"/>
                </a:solidFill>
              </a:rPr>
              <a:t>UNICEF-ov pristup društveno odgovornom poslovanju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05" y="6067248"/>
            <a:ext cx="2057504" cy="49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"/>
            <a:ext cx="9186989" cy="76771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2897" y="213392"/>
            <a:ext cx="8809004" cy="7464671"/>
            <a:chOff x="204772" y="415449"/>
            <a:chExt cx="8809004" cy="7464671"/>
          </a:xfrm>
        </p:grpSpPr>
        <p:sp>
          <p:nvSpPr>
            <p:cNvPr id="6" name="Shape 5112"/>
            <p:cNvSpPr/>
            <p:nvPr/>
          </p:nvSpPr>
          <p:spPr>
            <a:xfrm>
              <a:off x="3324225" y="2496158"/>
              <a:ext cx="5488631" cy="5383962"/>
            </a:xfrm>
            <a:custGeom>
              <a:avLst/>
              <a:gdLst/>
              <a:ahLst/>
              <a:cxnLst/>
              <a:rect l="0" t="0" r="0" b="0"/>
              <a:pathLst>
                <a:path w="4473575" h="4154932">
                  <a:moveTo>
                    <a:pt x="0" y="0"/>
                  </a:moveTo>
                  <a:lnTo>
                    <a:pt x="4473575" y="0"/>
                  </a:lnTo>
                  <a:lnTo>
                    <a:pt x="4473575" y="4154932"/>
                  </a:lnTo>
                  <a:lnTo>
                    <a:pt x="0" y="415493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3300">
                <a:alpha val="3215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2013" y="1944703"/>
              <a:ext cx="93032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23053" y="1921256"/>
              <a:ext cx="759436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1251" y="1921256"/>
              <a:ext cx="4262552" cy="4138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2013" y="2195576"/>
              <a:ext cx="4131437" cy="8898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31713" y="2195576"/>
              <a:ext cx="1347445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48602" y="2236032"/>
              <a:ext cx="169045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5094" y="2195576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39102" y="2195576"/>
              <a:ext cx="1329203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70620" y="2744216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22013" y="3018514"/>
              <a:ext cx="84584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23865" y="3293110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96066" y="4753929"/>
              <a:ext cx="5617710" cy="16501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lvl="1">
                <a:buClr>
                  <a:srgbClr val="00B0F0"/>
                </a:buClr>
              </a:pP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Praksa društvene odgovornosti </a:t>
              </a:r>
              <a:r>
                <a:rPr lang="hr-H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pozitivno </a:t>
              </a:r>
              <a:endPara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buClr>
                  <a:srgbClr val="00B0F0"/>
                </a:buClr>
              </a:pPr>
              <a:r>
                <a:rPr lang="hr-H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utječe </a:t>
              </a: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</a:t>
              </a:r>
              <a:r>
                <a:rPr lang="hr-H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285750" lvl="1">
                <a:buClr>
                  <a:srgbClr val="00B0F0"/>
                </a:buClr>
              </a:pPr>
              <a:endPara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685800" lvl="2">
                <a:buClr>
                  <a:srgbClr val="00B0F0"/>
                </a:buClr>
              </a:pP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Financijske pokazatelje tvrtke</a:t>
              </a:r>
            </a:p>
            <a:p>
              <a:pPr marL="685800" lvl="2">
                <a:buClr>
                  <a:srgbClr val="00B0F0"/>
                </a:buClr>
              </a:pP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Motivaciju zaposlenika</a:t>
              </a:r>
            </a:p>
            <a:p>
              <a:pPr marL="685800" lvl="2">
                <a:buClr>
                  <a:srgbClr val="00B0F0"/>
                </a:buClr>
              </a:pP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Lojalnost kupaca</a:t>
              </a:r>
            </a:p>
            <a:p>
              <a:pPr marL="685800" lvl="2">
                <a:buClr>
                  <a:srgbClr val="00B0F0"/>
                </a:buClr>
              </a:pPr>
              <a:r>
                <a:rPr lang="hr-H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Reputaciju </a:t>
              </a:r>
              <a:r>
                <a:rPr lang="hr-H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tvrtke</a:t>
              </a:r>
              <a:endPara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22697" y="4665091"/>
              <a:ext cx="84472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2013" y="4939411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546" y="5762625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63294" y="617452"/>
              <a:ext cx="5511800" cy="6784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360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Korporativna partnerstva 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38977" y="617452"/>
              <a:ext cx="169055" cy="6784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3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-5399999">
              <a:off x="257872" y="5333849"/>
              <a:ext cx="45223" cy="1514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-5399999">
              <a:off x="261606" y="4671596"/>
              <a:ext cx="37753" cy="1514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8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44447" y="415449"/>
              <a:ext cx="572796" cy="25815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5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525636" y="2460234"/>
            <a:ext cx="47841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spcBef>
                <a:spcPts val="1200"/>
              </a:spcBef>
              <a:buClr>
                <a:srgbClr val="00B0F0"/>
              </a:buClr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UNICEF 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uspostavlja </a:t>
            </a: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partnerstva koja mogu obostrano ojačati predanost pozitivnom doprinosu 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zajednici.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Poduzeća 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RH uglavnom pomažu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ostvarivanju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dječjih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prava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kroz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donacije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moguće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učiniti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puno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više</a:t>
            </a: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lvl="1">
              <a:spcBef>
                <a:spcPts val="1200"/>
              </a:spcBef>
              <a:buClr>
                <a:srgbClr val="00B0F0"/>
              </a:buClr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80519" y="1054395"/>
            <a:ext cx="7954961" cy="5410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hr-HR" altLang="sr-Latn-R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109"/>
            <a:ext cx="9297131" cy="7747609"/>
          </a:xfrm>
          <a:prstGeom prst="rect">
            <a:avLst/>
          </a:prstGeom>
        </p:spPr>
      </p:pic>
      <p:sp>
        <p:nvSpPr>
          <p:cNvPr id="32" name="Shape 5112"/>
          <p:cNvSpPr/>
          <p:nvPr/>
        </p:nvSpPr>
        <p:spPr>
          <a:xfrm>
            <a:off x="1567853" y="3355616"/>
            <a:ext cx="7496906" cy="3400931"/>
          </a:xfrm>
          <a:custGeom>
            <a:avLst/>
            <a:gdLst/>
            <a:ahLst/>
            <a:cxnLst/>
            <a:rect l="0" t="0" r="0" b="0"/>
            <a:pathLst>
              <a:path w="4473575" h="4154932">
                <a:moveTo>
                  <a:pt x="0" y="0"/>
                </a:moveTo>
                <a:lnTo>
                  <a:pt x="4473575" y="0"/>
                </a:lnTo>
                <a:lnTo>
                  <a:pt x="4473575" y="4154932"/>
                </a:lnTo>
                <a:lnTo>
                  <a:pt x="0" y="4154932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3300">
              <a:alpha val="3215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1335482" y="3355616"/>
            <a:ext cx="772927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spcAft>
                <a:spcPts val="600"/>
              </a:spcAft>
              <a:buClr>
                <a:srgbClr val="00B0F0"/>
              </a:buClr>
            </a:pPr>
            <a:r>
              <a:rPr lang="hr-H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Partnerstva uključuju tradicionalne i inovativne </a:t>
            </a:r>
            <a:r>
              <a:rPr lang="hr-H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pristupe – integrirani pristup</a:t>
            </a:r>
            <a:endParaRPr lang="hr-H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Zagovaranje dječjih prava i promoviranje pozitivnih vrijednosti </a:t>
            </a: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Donacije 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potrebnih usluga ili proizvoda</a:t>
            </a: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Donacije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klijenata 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kroz postojeće kanale (</a:t>
            </a:r>
            <a:r>
              <a:rPr lang="hr-H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co-mailings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ili </a:t>
            </a:r>
            <a:r>
              <a:rPr lang="hr-H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FR)</a:t>
            </a: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Donacije u 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novcu </a:t>
            </a: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Donacije 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zaposlenika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employee-giving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arketing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opće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dobrobiti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(cause-related marketing)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buClr>
                <a:srgbClr val="00B0F0"/>
              </a:buClr>
              <a:buFont typeface="Arial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Društveno odgovorno poslovanje 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usklađivanje s CRBP </a:t>
            </a: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Children’s Rights and Business Principles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85800" lvl="2">
              <a:buClr>
                <a:srgbClr val="00B0F0"/>
              </a:buClr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(primjeri iz zemlje i svijeta)… 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470" y="216236"/>
            <a:ext cx="7943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Vodič za poduzeća: Djeca su naš najvažniji posao</a:t>
            </a:r>
            <a:endParaRPr lang="hr-H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859534"/>
            <a:ext cx="3482974" cy="4950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297" y="859534"/>
            <a:ext cx="4438278" cy="3055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523" y="4227912"/>
            <a:ext cx="490892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razvio sveobuhvatan alat namijenjen usmjeravanju tvrtki kroz trajan proces učenja o načinima integracije dječjih prava djece u poslovne politike i prakse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pripremi je UNICEF-ov trening za poduzeća o pravima djece u okviru DOP-a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24200" y="2070100"/>
            <a:ext cx="4572000" cy="2587006"/>
          </a:xfrm>
        </p:spPr>
        <p:txBody>
          <a:bodyPr/>
          <a:lstStyle/>
          <a:p>
            <a:r>
              <a:rPr lang="hr-HR" sz="7200" dirty="0" smtClean="0"/>
              <a:t>Hvala!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73200" y="3577331"/>
            <a:ext cx="6604000" cy="423170"/>
          </a:xfrm>
        </p:spPr>
        <p:txBody>
          <a:bodyPr/>
          <a:lstStyle/>
          <a:p>
            <a:pPr indent="0"/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 više informacija, posjetite</a:t>
            </a:r>
            <a:r>
              <a:rPr lang="hr-HR" sz="2400" dirty="0"/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www.unicef.</a:t>
            </a:r>
            <a:r>
              <a:rPr lang="hr-H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0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77800" y="327025"/>
            <a:ext cx="8677275" cy="61436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r-HR" sz="9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Vizija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UNICEF-ove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društveno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odgovornog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poslovanja je promicanje </a:t>
            </a:r>
            <a:r>
              <a:rPr lang="hr-HR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korporativne odgovornosti za </a:t>
            </a:r>
            <a:r>
              <a:rPr lang="hr-HR" sz="1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zaštitu, poštivanje </a:t>
            </a:r>
            <a:r>
              <a:rPr lang="hr-HR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1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potporu pravima djece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kontekstu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radnog mjesta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tržištu i u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zajednici,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suradnji s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Vladom </a:t>
            </a: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9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Definicija </a:t>
            </a:r>
            <a:endParaRPr lang="hr-HR" sz="9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UNICEF vidi Društveno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odgovorno poslovanje (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DOP) kao						nastojanja kojima se uvode pozitivne promjene u poslovne politike 				i prakse 	koje utječu na djecu, u suradnji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nizom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dionika, uključujući 			tvrtke, Vladu, civilno društvu,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djecu i</a:t>
            </a:r>
            <a:r>
              <a:rPr lang="hr-HR" sz="1800" dirty="0"/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mlade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F0"/>
              </a:buClr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-222190" y="0"/>
            <a:ext cx="9144000" cy="685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3107" y="350679"/>
            <a:ext cx="4867712" cy="112966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4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Polazišne osnove</a:t>
            </a:r>
            <a:endParaRPr lang="hr-HR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126" y="1760435"/>
            <a:ext cx="4950540" cy="6317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24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Tvrtke</a:t>
            </a:r>
            <a:r>
              <a:rPr lang="hr-HR" sz="24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imaju moć zaštiti djecu te unaprijediti njihove živote</a:t>
            </a: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748" y="4546363"/>
            <a:ext cx="3932331" cy="2148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24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Tvrtke su svakodnevno u interakciji s djecom</a:t>
            </a: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0677" y="3139357"/>
            <a:ext cx="4512628" cy="4514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24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Dječja prava su ključno ulaganje u našu održivu budućnost</a:t>
            </a: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3107" y="5627061"/>
            <a:ext cx="4512628" cy="4514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1765" y="710413"/>
            <a:ext cx="3717846" cy="4514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62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0740" y="4219428"/>
            <a:ext cx="7043419" cy="4514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endParaRPr lang="hr-HR" sz="2400" dirty="0"/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are not asking corporations to do something different from their normal business; we are asking them to do this normal business differently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400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							 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UNSG </a:t>
            </a:r>
            <a:r>
              <a:rPr lang="hr-HR" dirty="0" err="1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Kofi</a:t>
            </a: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Annan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(1997-2006) </a:t>
            </a:r>
            <a:endParaRPr lang="hr-HR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7140" y="415217"/>
            <a:ext cx="5519420" cy="112966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Kontekst</a:t>
            </a:r>
            <a:endParaRPr lang="hr-H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7189" y="468429"/>
            <a:ext cx="7931150" cy="5613148"/>
            <a:chOff x="0" y="39624"/>
            <a:chExt cx="7931531" cy="561346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49476" y="2723261"/>
              <a:ext cx="5408168" cy="2915539"/>
            </a:xfrm>
            <a:prstGeom prst="rect">
              <a:avLst/>
            </a:prstGeom>
          </p:spPr>
        </p:pic>
        <p:sp>
          <p:nvSpPr>
            <p:cNvPr id="8" name="Shape 312"/>
            <p:cNvSpPr/>
            <p:nvPr/>
          </p:nvSpPr>
          <p:spPr>
            <a:xfrm>
              <a:off x="1635252" y="2708974"/>
              <a:ext cx="5436743" cy="2944114"/>
            </a:xfrm>
            <a:custGeom>
              <a:avLst/>
              <a:gdLst/>
              <a:ahLst/>
              <a:cxnLst/>
              <a:rect l="0" t="0" r="0" b="0"/>
              <a:pathLst>
                <a:path w="5436743" h="2944114">
                  <a:moveTo>
                    <a:pt x="0" y="2944114"/>
                  </a:moveTo>
                  <a:lnTo>
                    <a:pt x="5436743" y="2944114"/>
                  </a:lnTo>
                  <a:lnTo>
                    <a:pt x="5436743" y="0"/>
                  </a:lnTo>
                  <a:lnTo>
                    <a:pt x="0" y="0"/>
                  </a:lnTo>
                  <a:close/>
                </a:path>
              </a:pathLst>
            </a:custGeom>
            <a:ln w="28575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Shape 325"/>
            <p:cNvSpPr/>
            <p:nvPr/>
          </p:nvSpPr>
          <p:spPr>
            <a:xfrm>
              <a:off x="0" y="2543302"/>
              <a:ext cx="3116453" cy="3004693"/>
            </a:xfrm>
            <a:custGeom>
              <a:avLst/>
              <a:gdLst/>
              <a:ahLst/>
              <a:cxnLst/>
              <a:rect l="0" t="0" r="0" b="0"/>
              <a:pathLst>
                <a:path w="3116453" h="3004693">
                  <a:moveTo>
                    <a:pt x="1558290" y="0"/>
                  </a:moveTo>
                  <a:cubicBezTo>
                    <a:pt x="2418842" y="0"/>
                    <a:pt x="3116453" y="672592"/>
                    <a:pt x="3116453" y="1502283"/>
                  </a:cubicBezTo>
                  <a:cubicBezTo>
                    <a:pt x="3116453" y="2331974"/>
                    <a:pt x="2418842" y="3004693"/>
                    <a:pt x="1558290" y="3004693"/>
                  </a:cubicBezTo>
                  <a:cubicBezTo>
                    <a:pt x="697649" y="3004693"/>
                    <a:pt x="0" y="2331974"/>
                    <a:pt x="0" y="1502283"/>
                  </a:cubicBezTo>
                  <a:cubicBezTo>
                    <a:pt x="0" y="672592"/>
                    <a:pt x="697649" y="0"/>
                    <a:pt x="155829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148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3040" y="39624"/>
              <a:ext cx="3011424" cy="3008376"/>
            </a:xfrm>
            <a:prstGeom prst="rect">
              <a:avLst/>
            </a:prstGeom>
          </p:spPr>
        </p:pic>
        <p:sp>
          <p:nvSpPr>
            <p:cNvPr id="11" name="Shape 358"/>
            <p:cNvSpPr/>
            <p:nvPr/>
          </p:nvSpPr>
          <p:spPr>
            <a:xfrm>
              <a:off x="5727319" y="2517013"/>
              <a:ext cx="2204212" cy="2059813"/>
            </a:xfrm>
            <a:custGeom>
              <a:avLst/>
              <a:gdLst/>
              <a:ahLst/>
              <a:cxnLst/>
              <a:rect l="0" t="0" r="0" b="0"/>
              <a:pathLst>
                <a:path w="2204212" h="2059813">
                  <a:moveTo>
                    <a:pt x="1102106" y="0"/>
                  </a:moveTo>
                  <a:cubicBezTo>
                    <a:pt x="1710690" y="0"/>
                    <a:pt x="2204212" y="461137"/>
                    <a:pt x="2204212" y="1029970"/>
                  </a:cubicBezTo>
                  <a:cubicBezTo>
                    <a:pt x="2204212" y="1598676"/>
                    <a:pt x="1710690" y="2059813"/>
                    <a:pt x="1102106" y="2059813"/>
                  </a:cubicBezTo>
                  <a:cubicBezTo>
                    <a:pt x="493395" y="2059813"/>
                    <a:pt x="0" y="1598676"/>
                    <a:pt x="0" y="1029970"/>
                  </a:cubicBezTo>
                  <a:cubicBezTo>
                    <a:pt x="0" y="461137"/>
                    <a:pt x="493395" y="0"/>
                    <a:pt x="1102106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4" name="Rectangle 3"/>
          <p:cNvSpPr/>
          <p:nvPr/>
        </p:nvSpPr>
        <p:spPr>
          <a:xfrm>
            <a:off x="4017260" y="468429"/>
            <a:ext cx="48960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Prepoznajući potrebu da se prava djece učine vidljivijima u kontekstu radnog mjesta, tržišta i zajednice, UNICEF, Save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Global </a:t>
            </a:r>
            <a:r>
              <a:rPr lang="hr-HR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Ujedinjenih naroda </a:t>
            </a:r>
          </a:p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uspostavili su </a:t>
            </a: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Načela </a:t>
            </a:r>
            <a:r>
              <a:rPr lang="hr-H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pravima djece i </a:t>
            </a: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poslovanju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867" y="3642299"/>
            <a:ext cx="153755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 je bilo uključeno u konzultacije u 11 gradova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4874" y="3520121"/>
            <a:ext cx="1782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OŽUJAK 2012.</a:t>
            </a:r>
            <a:endParaRPr lang="hr-H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1749" y="6078546"/>
            <a:ext cx="489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Konzultirano je </a:t>
            </a:r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hr-H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djece u 9 zemalja</a:t>
            </a:r>
            <a:endParaRPr lang="hr-HR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50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6650" y="157536"/>
            <a:ext cx="396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zaboravimo da:</a:t>
            </a:r>
            <a:endParaRPr lang="hr-H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6650" y="1118386"/>
            <a:ext cx="3960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djetinjstvo jedinstveno razdoblje u životu, a pozitivni ili negativni učinci često su trajni</a:t>
            </a:r>
          </a:p>
          <a:p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 ovise o utjecaju odraslih – iste prilike ne utječu jednako na odrasle i na djecu</a:t>
            </a:r>
          </a:p>
          <a:p>
            <a:endParaRPr lang="hr-HR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 često nemaju glas u javnosti</a:t>
            </a:r>
          </a:p>
          <a:p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Djecu rijetki istinski konzultiraju</a:t>
            </a:r>
          </a:p>
          <a:p>
            <a:endParaRPr lang="hr-HR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3273" y="0"/>
            <a:ext cx="485072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(I)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Načelima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pravima djece i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poslovanju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tvrtke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pozvan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da: </a:t>
            </a:r>
            <a:endParaRPr lang="hr-HR" sz="24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1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ispune 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svoju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dužnost poštivanja prava 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djece te se obvežu da će podupirati dječja ljudska prava;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2. doprinesu iskorjenjivanju dječjeg rada u svim svojim poslovnim aktivnostima i poslovnim odnosima;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3. omoguće dostojan rad roditeljima i drugima koji se brinu o djeci;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4. osiguraju zaštitu i sigurnost djece u svim poslovnim aktivnostima i na svim lokacijama;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5. nude sigurne proizvode i usluge te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kroz njih nastoje 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promicati prava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djece; </a:t>
            </a:r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3273" y="0"/>
            <a:ext cx="485072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(II)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Načelima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pravima djece i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poslovanju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tvrtke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 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pozvan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da: </a:t>
            </a:r>
            <a:endParaRPr lang="hr-HR" sz="24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6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poštuju i promiču prava djece u marketingu i oglašavanju;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7. poštuju i promiču prava djece u odnosu na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okoliš; </a:t>
            </a: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8. poštuju i podupiru prava djece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 provođenju mjera javne sigurnosti; </a:t>
            </a: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9. pomažu u zaštiti djece ugrožene nesrećama i nepogodama; </a:t>
            </a:r>
            <a:endParaRPr lang="hr-HR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10. podupiru napore lokalnih zajednica i </a:t>
            </a:r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vlada 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usmjerene zaštiti i ostvarivanju prava djece. </a:t>
            </a:r>
          </a:p>
        </p:txBody>
      </p:sp>
    </p:spTree>
    <p:extLst>
      <p:ext uri="{BB962C8B-B14F-4D97-AF65-F5344CB8AC3E}">
        <p14:creationId xmlns:p14="http://schemas.microsoft.com/office/powerpoint/2010/main" val="171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6194" y="876300"/>
            <a:ext cx="8153321" cy="5124311"/>
            <a:chOff x="341719" y="0"/>
            <a:chExt cx="8153553" cy="5124503"/>
          </a:xfrm>
        </p:grpSpPr>
        <p:sp>
          <p:nvSpPr>
            <p:cNvPr id="7" name="Shape 417"/>
            <p:cNvSpPr/>
            <p:nvPr/>
          </p:nvSpPr>
          <p:spPr>
            <a:xfrm>
              <a:off x="4326615" y="0"/>
              <a:ext cx="2562225" cy="2510536"/>
            </a:xfrm>
            <a:custGeom>
              <a:avLst/>
              <a:gdLst/>
              <a:ahLst/>
              <a:cxnLst/>
              <a:rect l="0" t="0" r="0" b="0"/>
              <a:pathLst>
                <a:path w="2562225" h="2510536">
                  <a:moveTo>
                    <a:pt x="1281049" y="0"/>
                  </a:moveTo>
                  <a:cubicBezTo>
                    <a:pt x="1988566" y="0"/>
                    <a:pt x="2562225" y="561975"/>
                    <a:pt x="2562225" y="1255268"/>
                  </a:cubicBezTo>
                  <a:cubicBezTo>
                    <a:pt x="2562225" y="1948561"/>
                    <a:pt x="1988566" y="2510536"/>
                    <a:pt x="1281049" y="2510536"/>
                  </a:cubicBezTo>
                  <a:cubicBezTo>
                    <a:pt x="573532" y="2510536"/>
                    <a:pt x="0" y="1948561"/>
                    <a:pt x="0" y="1255268"/>
                  </a:cubicBezTo>
                  <a:cubicBezTo>
                    <a:pt x="0" y="561975"/>
                    <a:pt x="573532" y="0"/>
                    <a:pt x="12810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8" name="Shape 418"/>
            <p:cNvSpPr/>
            <p:nvPr/>
          </p:nvSpPr>
          <p:spPr>
            <a:xfrm>
              <a:off x="4364716" y="0"/>
              <a:ext cx="2562225" cy="2510536"/>
            </a:xfrm>
            <a:custGeom>
              <a:avLst/>
              <a:gdLst/>
              <a:ahLst/>
              <a:cxnLst/>
              <a:rect l="0" t="0" r="0" b="0"/>
              <a:pathLst>
                <a:path w="2562225" h="2510536">
                  <a:moveTo>
                    <a:pt x="0" y="1255268"/>
                  </a:moveTo>
                  <a:cubicBezTo>
                    <a:pt x="0" y="561975"/>
                    <a:pt x="573532" y="0"/>
                    <a:pt x="1281049" y="0"/>
                  </a:cubicBezTo>
                  <a:cubicBezTo>
                    <a:pt x="1988566" y="0"/>
                    <a:pt x="2562225" y="561975"/>
                    <a:pt x="2562225" y="1255268"/>
                  </a:cubicBezTo>
                  <a:cubicBezTo>
                    <a:pt x="2562225" y="1948561"/>
                    <a:pt x="1988566" y="2510536"/>
                    <a:pt x="1281049" y="2510536"/>
                  </a:cubicBezTo>
                  <a:cubicBezTo>
                    <a:pt x="573532" y="2510536"/>
                    <a:pt x="0" y="1948561"/>
                    <a:pt x="0" y="1255268"/>
                  </a:cubicBez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00B0F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62292" y="4694466"/>
              <a:ext cx="16967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10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0282" y="4694466"/>
              <a:ext cx="5062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28382" y="4694466"/>
              <a:ext cx="297045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May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46314" y="4694466"/>
              <a:ext cx="5062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84414" y="4694466"/>
              <a:ext cx="16967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13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12430" y="4694466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1719" y="4696019"/>
              <a:ext cx="84771" cy="169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8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5727" y="4696019"/>
              <a:ext cx="42348" cy="169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9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62993" y="4602849"/>
              <a:ext cx="2232279" cy="316446"/>
            </a:xfrm>
            <a:prstGeom prst="rect">
              <a:avLst/>
            </a:prstGeom>
          </p:spPr>
        </p:pic>
        <p:sp>
          <p:nvSpPr>
            <p:cNvPr id="19" name="Shape 439"/>
            <p:cNvSpPr/>
            <p:nvPr/>
          </p:nvSpPr>
          <p:spPr>
            <a:xfrm>
              <a:off x="2077852" y="1434427"/>
              <a:ext cx="2562225" cy="2510536"/>
            </a:xfrm>
            <a:custGeom>
              <a:avLst/>
              <a:gdLst/>
              <a:ahLst/>
              <a:cxnLst/>
              <a:rect l="0" t="0" r="0" b="0"/>
              <a:pathLst>
                <a:path w="2562225" h="2510536">
                  <a:moveTo>
                    <a:pt x="1281049" y="0"/>
                  </a:moveTo>
                  <a:cubicBezTo>
                    <a:pt x="1988566" y="0"/>
                    <a:pt x="2562225" y="561975"/>
                    <a:pt x="2562225" y="1255268"/>
                  </a:cubicBezTo>
                  <a:cubicBezTo>
                    <a:pt x="2562225" y="1948434"/>
                    <a:pt x="1988566" y="2510536"/>
                    <a:pt x="1281049" y="2510536"/>
                  </a:cubicBezTo>
                  <a:cubicBezTo>
                    <a:pt x="573532" y="2510536"/>
                    <a:pt x="0" y="1948434"/>
                    <a:pt x="0" y="1255268"/>
                  </a:cubicBezTo>
                  <a:cubicBezTo>
                    <a:pt x="0" y="561975"/>
                    <a:pt x="573532" y="0"/>
                    <a:pt x="128104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20" name="Shape 440"/>
            <p:cNvSpPr/>
            <p:nvPr/>
          </p:nvSpPr>
          <p:spPr>
            <a:xfrm>
              <a:off x="2074660" y="1415415"/>
              <a:ext cx="2562225" cy="2510536"/>
            </a:xfrm>
            <a:custGeom>
              <a:avLst/>
              <a:gdLst/>
              <a:ahLst/>
              <a:cxnLst/>
              <a:rect l="0" t="0" r="0" b="0"/>
              <a:pathLst>
                <a:path w="2562225" h="2510536">
                  <a:moveTo>
                    <a:pt x="0" y="1255268"/>
                  </a:moveTo>
                  <a:cubicBezTo>
                    <a:pt x="0" y="561975"/>
                    <a:pt x="573532" y="0"/>
                    <a:pt x="1281049" y="0"/>
                  </a:cubicBezTo>
                  <a:cubicBezTo>
                    <a:pt x="1988566" y="0"/>
                    <a:pt x="2562225" y="561975"/>
                    <a:pt x="2562225" y="1255268"/>
                  </a:cubicBezTo>
                  <a:cubicBezTo>
                    <a:pt x="2562225" y="1948434"/>
                    <a:pt x="1988566" y="2510536"/>
                    <a:pt x="1281049" y="2510536"/>
                  </a:cubicBezTo>
                  <a:cubicBezTo>
                    <a:pt x="573532" y="2510536"/>
                    <a:pt x="0" y="1948434"/>
                    <a:pt x="0" y="1255268"/>
                  </a:cubicBezTo>
                  <a:close/>
                </a:path>
              </a:pathLst>
            </a:custGeom>
            <a:ln w="57150" cap="flat">
              <a:round/>
            </a:ln>
          </p:spPr>
          <p:style>
            <a:lnRef idx="1">
              <a:srgbClr val="FF66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21" name="Shape 441"/>
            <p:cNvSpPr/>
            <p:nvPr/>
          </p:nvSpPr>
          <p:spPr>
            <a:xfrm>
              <a:off x="4565891" y="2595118"/>
              <a:ext cx="2562226" cy="2510473"/>
            </a:xfrm>
            <a:custGeom>
              <a:avLst/>
              <a:gdLst/>
              <a:ahLst/>
              <a:cxnLst/>
              <a:rect l="0" t="0" r="0" b="0"/>
              <a:pathLst>
                <a:path w="2562226" h="2510473">
                  <a:moveTo>
                    <a:pt x="0" y="1255268"/>
                  </a:moveTo>
                  <a:cubicBezTo>
                    <a:pt x="0" y="561975"/>
                    <a:pt x="573532" y="0"/>
                    <a:pt x="1281049" y="0"/>
                  </a:cubicBezTo>
                  <a:cubicBezTo>
                    <a:pt x="1988693" y="0"/>
                    <a:pt x="2562226" y="561975"/>
                    <a:pt x="2562226" y="1255268"/>
                  </a:cubicBezTo>
                  <a:cubicBezTo>
                    <a:pt x="2562226" y="1948485"/>
                    <a:pt x="1988693" y="2510473"/>
                    <a:pt x="1281049" y="2510473"/>
                  </a:cubicBezTo>
                  <a:cubicBezTo>
                    <a:pt x="573532" y="2510473"/>
                    <a:pt x="0" y="1948485"/>
                    <a:pt x="0" y="1255268"/>
                  </a:cubicBezTo>
                  <a:close/>
                </a:path>
              </a:pathLst>
            </a:custGeom>
            <a:ln w="57150" cap="flat">
              <a:round/>
            </a:ln>
          </p:spPr>
          <p:style>
            <a:lnRef idx="1">
              <a:srgbClr val="FF006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1785" y="1438173"/>
              <a:ext cx="620227" cy="12434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67163" y="1570841"/>
              <a:ext cx="309841" cy="12434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00439" y="256209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47432" y="2372231"/>
              <a:ext cx="1973299" cy="1207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DOP kao integralni dio strateških partnerstava s tvrtkama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81843" y="3187700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0282" y="3488309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4675" y="135579"/>
              <a:ext cx="620002" cy="12430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2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04040" y="220472"/>
              <a:ext cx="309729" cy="12430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37696" y="1211605"/>
              <a:ext cx="68804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34897" y="1154670"/>
              <a:ext cx="1519115" cy="8253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DOP kao dio zagovaranja i 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34897" y="1712573"/>
              <a:ext cx="2040426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komunikacije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0093" y="1712573"/>
              <a:ext cx="84584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56696" y="201345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17244" y="3579853"/>
              <a:ext cx="1367208" cy="1258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dirty="0">
                  <a:solidFill>
                    <a:srgbClr val="7030A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Doprinos </a:t>
              </a:r>
              <a:r>
                <a:rPr lang="hr-HR" dirty="0" smtClean="0">
                  <a:solidFill>
                    <a:srgbClr val="7030A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DOP-a provođenju programskih aktivnosti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hr-HR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2739" y="4239590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42215" y="4514215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96624" y="481482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02354" y="2731008"/>
              <a:ext cx="620002" cy="12430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3</a:t>
              </a:r>
              <a:endParaRPr lang="hr-H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61367" y="2846070"/>
              <a:ext cx="309729" cy="12430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6600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hr-H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106" y="91922"/>
            <a:ext cx="9369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Uključivanje prava djece u temeljnu poslovnu praksu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4930" y="828279"/>
            <a:ext cx="2682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 i tvrtke – zajedničko putovanje prema svijetu prilagođenom djeci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630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U.N.I.C.E.F.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Designer1</dc:creator>
  <cp:lastModifiedBy>Valentina Otmacic</cp:lastModifiedBy>
  <cp:revision>269</cp:revision>
  <cp:lastPrinted>2015-09-25T08:44:54Z</cp:lastPrinted>
  <dcterms:created xsi:type="dcterms:W3CDTF">2011-11-08T18:38:47Z</dcterms:created>
  <dcterms:modified xsi:type="dcterms:W3CDTF">2015-12-04T08:54:49Z</dcterms:modified>
</cp:coreProperties>
</file>